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48" r:id="rId2"/>
    <p:sldMasterId id="2147483663" r:id="rId3"/>
  </p:sldMasterIdLst>
  <p:notesMasterIdLst>
    <p:notesMasterId r:id="rId16"/>
  </p:notesMasterIdLst>
  <p:handoutMasterIdLst>
    <p:handoutMasterId r:id="rId17"/>
  </p:handoutMasterIdLst>
  <p:sldIdLst>
    <p:sldId id="257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</p:sldIdLst>
  <p:sldSz cx="12192000" cy="6858000"/>
  <p:notesSz cx="6858000" cy="9144000"/>
  <p:defaultTextStyle>
    <a:defPPr>
      <a:defRPr lang="de-DE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BE9"/>
    <a:srgbClr val="FFFFFF"/>
    <a:srgbClr val="F70146"/>
    <a:srgbClr val="F33369"/>
    <a:srgbClr val="FF0047"/>
    <a:srgbClr val="E4324C"/>
    <a:srgbClr val="FFE100"/>
    <a:srgbClr val="FFFD78"/>
    <a:srgbClr val="487F32"/>
    <a:srgbClr val="D02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88" autoAdjust="0"/>
    <p:restoredTop sz="90130" autoAdjust="0"/>
  </p:normalViewPr>
  <p:slideViewPr>
    <p:cSldViewPr snapToGrid="0" snapToObjects="1">
      <p:cViewPr varScale="1">
        <p:scale>
          <a:sx n="100" d="100"/>
          <a:sy n="100" d="100"/>
        </p:scale>
        <p:origin x="72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DD7C8-0372-D144-BA93-141549E19476}" type="datetimeFigureOut">
              <a:rPr lang="de-DE" smtClean="0"/>
              <a:t>23.12.2022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C9E9C-1806-3D45-8625-F0002340C4C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726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8FD1B-4624-A54C-89F3-AAE25A789C02}" type="datetimeFigureOut">
              <a:rPr lang="de-DE" smtClean="0"/>
              <a:t>23.12.2022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ABA8-235B-9747-A3D2-12573A6AFA9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0684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1"/>
          </p:nvPr>
        </p:nvSpPr>
        <p:spPr>
          <a:xfrm>
            <a:off x="829807" y="2627702"/>
            <a:ext cx="10208684" cy="817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67">
                <a:solidFill>
                  <a:srgbClr val="F7014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837567" y="3612674"/>
            <a:ext cx="10208684" cy="817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70146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4410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38469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41688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67650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89923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4" name="Content Placeholder 8"/>
          <p:cNvSpPr>
            <a:spLocks noGrp="1"/>
          </p:cNvSpPr>
          <p:nvPr>
            <p:ph sz="quarter" idx="11"/>
          </p:nvPr>
        </p:nvSpPr>
        <p:spPr>
          <a:xfrm>
            <a:off x="829807" y="2627702"/>
            <a:ext cx="10208684" cy="817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67">
                <a:solidFill>
                  <a:srgbClr val="F70146"/>
                </a:solidFill>
                <a:latin typeface="+mj-lt"/>
                <a:cs typeface="Arial" panose="020B0604020202020204" pitchFamily="34" charset="0"/>
              </a:defRPr>
            </a:lvl1pPr>
            <a:lvl2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8"/>
          <p:cNvSpPr>
            <a:spLocks noGrp="1"/>
          </p:cNvSpPr>
          <p:nvPr>
            <p:ph sz="quarter" idx="12"/>
          </p:nvPr>
        </p:nvSpPr>
        <p:spPr>
          <a:xfrm>
            <a:off x="837567" y="3612674"/>
            <a:ext cx="10208684" cy="817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F70146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FF004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48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991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80237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84616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96351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29620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48617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24078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3278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7" descr="AT_Pictogramm2.png"/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 bwMode="auto">
          <a:xfrm>
            <a:off x="-367719" y="747330"/>
            <a:ext cx="12390385" cy="55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7803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3200" dirty="0"/>
          </a:p>
        </p:txBody>
      </p:sp>
      <p:pic>
        <p:nvPicPr>
          <p:cNvPr id="9" name="Bild 7" descr="AT_Pictogramm2.png"/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 bwMode="auto">
          <a:xfrm>
            <a:off x="-164519" y="568949"/>
            <a:ext cx="12390385" cy="55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7803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271"/>
          <p:cNvSpPr txBox="1">
            <a:spLocks noChangeArrowheads="1"/>
          </p:cNvSpPr>
          <p:nvPr userDrawn="1"/>
        </p:nvSpPr>
        <p:spPr bwMode="auto">
          <a:xfrm>
            <a:off x="829808" y="586318"/>
            <a:ext cx="919261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600" dirty="0">
                <a:solidFill>
                  <a:srgbClr val="000000"/>
                </a:solidFill>
                <a:cs typeface="Arial" charset="0"/>
              </a:rPr>
              <a:t>W   I   S   S   E   N     </a:t>
            </a:r>
            <a:r>
              <a:rPr lang="de-DE" sz="1067" baseline="30000" dirty="0">
                <a:solidFill>
                  <a:srgbClr val="000000"/>
                </a:solidFill>
                <a:latin typeface="Wingdings" charset="0"/>
                <a:cs typeface="Wingdings" charset="0"/>
              </a:rPr>
              <a:t></a:t>
            </a:r>
            <a:r>
              <a:rPr lang="de-DE" sz="1600" baseline="300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cs typeface="Arial" charset="0"/>
              </a:rPr>
              <a:t>     T   E   C   H   N   I   K     </a:t>
            </a:r>
            <a:r>
              <a:rPr lang="de-DE" sz="1067" baseline="30000" dirty="0">
                <a:solidFill>
                  <a:srgbClr val="000000"/>
                </a:solidFill>
                <a:latin typeface="Wingdings" charset="0"/>
                <a:cs typeface="Wingdings" charset="0"/>
              </a:rPr>
              <a:t></a:t>
            </a:r>
            <a:r>
              <a:rPr lang="de-DE" sz="1600" baseline="300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cs typeface="Arial" charset="0"/>
              </a:rPr>
              <a:t>    L   E   I   D   E   N   S   C   H   A   F   T</a:t>
            </a:r>
          </a:p>
        </p:txBody>
      </p:sp>
      <p:pic>
        <p:nvPicPr>
          <p:cNvPr id="11" name="Picture 9" descr="Logo TU Graz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9848851" y="376767"/>
            <a:ext cx="1642533" cy="66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9258300" y="6406595"/>
            <a:ext cx="29337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urschler@icg.tugraz.at</a:t>
            </a: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2"/>
          </p:nvPr>
        </p:nvSpPr>
        <p:spPr>
          <a:xfrm>
            <a:off x="228675" y="6425616"/>
            <a:ext cx="2624592" cy="337645"/>
          </a:xfrm>
          <a:prstGeom prst="rect">
            <a:avLst/>
          </a:prstGeom>
        </p:spPr>
        <p:txBody>
          <a:bodyPr/>
          <a:lstStyle/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552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5155" y="133821"/>
            <a:ext cx="11192860" cy="571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AT" dirty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5154" y="1123990"/>
            <a:ext cx="11192860" cy="423903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  <a:endParaRPr lang="de-DE" dirty="0"/>
          </a:p>
        </p:txBody>
      </p:sp>
      <p:cxnSp>
        <p:nvCxnSpPr>
          <p:cNvPr id="18" name="Gerade Verbindung 17"/>
          <p:cNvCxnSpPr>
            <a:cxnSpLocks/>
          </p:cNvCxnSpPr>
          <p:nvPr userDrawn="1"/>
        </p:nvCxnSpPr>
        <p:spPr bwMode="auto">
          <a:xfrm>
            <a:off x="1" y="838508"/>
            <a:ext cx="12190185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9147332" y="6538536"/>
            <a:ext cx="385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Medical Image Analysis ─ 2022 /</a:t>
            </a:r>
            <a:r>
              <a:rPr lang="en-US" sz="1400" baseline="0" dirty="0"/>
              <a:t> </a:t>
            </a:r>
            <a:fld id="{85FB7163-68D8-44C8-9320-FF5215C1B35F}" type="slidenum">
              <a:rPr lang="en-US" sz="1400" smtClean="0"/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382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380990" indent="-380990" algn="l" defTabSz="609585" rtl="0" eaLnBrk="1" latinLnBrk="0" hangingPunct="1">
        <a:spcBef>
          <a:spcPct val="20000"/>
        </a:spcBef>
        <a:buClr>
          <a:srgbClr val="F70146"/>
        </a:buClr>
        <a:buFont typeface="Wingdings" charset="2"/>
        <a:buChar char="§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073124" indent="-357708" algn="l" defTabSz="609585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90655" indent="-359824" algn="l" defTabSz="609585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charset="2"/>
        <a:buChar char="§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512421" indent="-364058" algn="l" defTabSz="609585" rtl="0" eaLnBrk="1" latinLnBrk="0" hangingPunct="1">
        <a:spcBef>
          <a:spcPct val="20000"/>
        </a:spcBef>
        <a:buFont typeface="Lucida Grande"/>
        <a:buChar char="‑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B93A5-5050-4C1B-8BBE-F22C1705BAF8}" type="datetime1">
              <a:rPr lang="de-DE" smtClean="0"/>
              <a:t>23.12.2022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Bild 7" descr="AT_Pictogramm2.png">
            <a:extLst>
              <a:ext uri="{FF2B5EF4-FFF2-40B4-BE49-F238E27FC236}">
                <a16:creationId xmlns:a16="http://schemas.microsoft.com/office/drawing/2014/main" id="{4AF9D17E-2F12-4E7C-9B9B-E9375C1B3EC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 bwMode="auto">
          <a:xfrm>
            <a:off x="-367719" y="747330"/>
            <a:ext cx="12390385" cy="55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7803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9">
            <a:extLst>
              <a:ext uri="{FF2B5EF4-FFF2-40B4-BE49-F238E27FC236}">
                <a16:creationId xmlns:a16="http://schemas.microsoft.com/office/drawing/2014/main" id="{27E14356-72DD-443A-BF83-C827B9500F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3200" dirty="0"/>
          </a:p>
        </p:txBody>
      </p:sp>
      <p:pic>
        <p:nvPicPr>
          <p:cNvPr id="9" name="Bild 7" descr="AT_Pictogramm2.png">
            <a:extLst>
              <a:ext uri="{FF2B5EF4-FFF2-40B4-BE49-F238E27FC236}">
                <a16:creationId xmlns:a16="http://schemas.microsoft.com/office/drawing/2014/main" id="{EC076663-4F68-417E-B092-56995D9E700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9"/>
          <a:stretch>
            <a:fillRect/>
          </a:stretch>
        </p:blipFill>
        <p:spPr bwMode="auto">
          <a:xfrm>
            <a:off x="-164519" y="568949"/>
            <a:ext cx="12390385" cy="55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7803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271">
            <a:extLst>
              <a:ext uri="{FF2B5EF4-FFF2-40B4-BE49-F238E27FC236}">
                <a16:creationId xmlns:a16="http://schemas.microsoft.com/office/drawing/2014/main" id="{1E498990-3892-4520-AB5D-3268B62361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29808" y="586318"/>
            <a:ext cx="919261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600" dirty="0">
                <a:solidFill>
                  <a:srgbClr val="000000"/>
                </a:solidFill>
                <a:cs typeface="Arial" charset="0"/>
              </a:rPr>
              <a:t>W   I   S   S   E   N     </a:t>
            </a:r>
            <a:r>
              <a:rPr lang="de-DE" sz="1067" baseline="30000" dirty="0">
                <a:solidFill>
                  <a:srgbClr val="000000"/>
                </a:solidFill>
                <a:latin typeface="Wingdings" charset="0"/>
                <a:cs typeface="Wingdings" charset="0"/>
              </a:rPr>
              <a:t></a:t>
            </a:r>
            <a:r>
              <a:rPr lang="de-DE" sz="1600" baseline="300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cs typeface="Arial" charset="0"/>
              </a:rPr>
              <a:t>     T   E   C   H   N   I   K     </a:t>
            </a:r>
            <a:r>
              <a:rPr lang="de-DE" sz="1067" baseline="30000" dirty="0">
                <a:solidFill>
                  <a:srgbClr val="000000"/>
                </a:solidFill>
                <a:latin typeface="Wingdings" charset="0"/>
                <a:cs typeface="Wingdings" charset="0"/>
              </a:rPr>
              <a:t></a:t>
            </a:r>
            <a:r>
              <a:rPr lang="de-DE" sz="1600" baseline="30000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cs typeface="Arial" charset="0"/>
              </a:rPr>
              <a:t>    L   E   I   D   E   N   S   C   H   A   F   T</a:t>
            </a:r>
          </a:p>
        </p:txBody>
      </p:sp>
      <p:pic>
        <p:nvPicPr>
          <p:cNvPr id="11" name="Picture 9" descr="Logo TU Graz">
            <a:extLst>
              <a:ext uri="{FF2B5EF4-FFF2-40B4-BE49-F238E27FC236}">
                <a16:creationId xmlns:a16="http://schemas.microsoft.com/office/drawing/2014/main" id="{D40D0CA5-4A8B-4453-B7BD-2B101D1516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" t="-1250" r="-500" b="-1250"/>
          <a:stretch>
            <a:fillRect/>
          </a:stretch>
        </p:blipFill>
        <p:spPr bwMode="auto">
          <a:xfrm>
            <a:off x="9848851" y="376767"/>
            <a:ext cx="1642533" cy="66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ACAD18-D33A-4061-8655-9496FF32F9EA}"/>
              </a:ext>
            </a:extLst>
          </p:cNvPr>
          <p:cNvSpPr txBox="1"/>
          <p:nvPr userDrawn="1"/>
        </p:nvSpPr>
        <p:spPr>
          <a:xfrm>
            <a:off x="9272588" y="6406596"/>
            <a:ext cx="291941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urschler@icg.tugraz.at</a:t>
            </a:r>
          </a:p>
        </p:txBody>
      </p:sp>
    </p:spTree>
    <p:extLst>
      <p:ext uri="{BB962C8B-B14F-4D97-AF65-F5344CB8AC3E}">
        <p14:creationId xmlns:p14="http://schemas.microsoft.com/office/powerpoint/2010/main" val="49214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tinurschler/MIA2022_KU_Templat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k.org/" TargetMode="External"/><Relationship Id="rId2" Type="http://schemas.openxmlformats.org/officeDocument/2006/relationships/hyperlink" Target="http://www.cmak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mpleitk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itksnap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Medical Image Analysis (MIA)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29806" y="3659211"/>
            <a:ext cx="8357057" cy="3198788"/>
          </a:xfrm>
        </p:spPr>
        <p:txBody>
          <a:bodyPr/>
          <a:lstStyle/>
          <a:p>
            <a:r>
              <a:rPr lang="en-US" dirty="0"/>
              <a:t>Martin Urschler</a:t>
            </a:r>
          </a:p>
          <a:p>
            <a:r>
              <a:rPr lang="en-US" dirty="0"/>
              <a:t>KU Sheet 1</a:t>
            </a:r>
          </a:p>
        </p:txBody>
      </p:sp>
    </p:spTree>
    <p:extLst>
      <p:ext uri="{BB962C8B-B14F-4D97-AF65-F5344CB8AC3E}">
        <p14:creationId xmlns:p14="http://schemas.microsoft.com/office/powerpoint/2010/main" val="93694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Sheet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818492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ROF Denoising removes small lung details, i.e. vessels, the large remaining dark</a:t>
            </a:r>
            <a:br>
              <a:rPr lang="en-US" dirty="0"/>
            </a:br>
            <a:r>
              <a:rPr lang="en-US" dirty="0"/>
              <a:t>structure is the lung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Read the input volume with the </a:t>
            </a:r>
            <a:r>
              <a:rPr lang="en-US" dirty="0" err="1"/>
              <a:t>sitk</a:t>
            </a:r>
            <a:r>
              <a:rPr lang="en-US" dirty="0"/>
              <a:t> </a:t>
            </a:r>
            <a:r>
              <a:rPr lang="en-US" dirty="0" err="1"/>
              <a:t>ReadImageFilter</a:t>
            </a:r>
            <a:r>
              <a:rPr lang="en-US" dirty="0"/>
              <a:t> (see code template)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Convert the input volume (a 16 bit integer with values between ca. </a:t>
            </a:r>
            <a:br>
              <a:rPr lang="en-US" dirty="0"/>
            </a:br>
            <a:r>
              <a:rPr lang="en-US" dirty="0"/>
              <a:t>-1000 and +1000, representing Hounsfield Units) to a float volume scaled</a:t>
            </a:r>
            <a:br>
              <a:rPr lang="en-US" dirty="0"/>
            </a:br>
            <a:r>
              <a:rPr lang="en-US" dirty="0"/>
              <a:t>between 0.0 and 1.0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Implement the ROF primal-dual algorithm from the lecture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Use simpler timesteps than the scheme described by Zhu and Chan:</a:t>
            </a:r>
            <a:br>
              <a:rPr lang="en-US" dirty="0"/>
            </a:br>
            <a:r>
              <a:rPr lang="en-US" dirty="0" err="1"/>
              <a:t>tau_p</a:t>
            </a:r>
            <a:r>
              <a:rPr lang="en-US" dirty="0"/>
              <a:t> = 0.02 and </a:t>
            </a:r>
            <a:r>
              <a:rPr lang="en-US" dirty="0" err="1"/>
              <a:t>tau_d</a:t>
            </a:r>
            <a:r>
              <a:rPr lang="en-US" dirty="0"/>
              <a:t> = 2.0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Use a lambda (weighting data fidelity term and regularization term)</a:t>
            </a:r>
            <a:br>
              <a:rPr lang="en-US" dirty="0"/>
            </a:br>
            <a:r>
              <a:rPr lang="en-US" dirty="0"/>
              <a:t>in the range between 0.1 and 10.0, perform experiments studying the effect of </a:t>
            </a:r>
            <a:br>
              <a:rPr lang="en-US" dirty="0"/>
            </a:br>
            <a:r>
              <a:rPr lang="en-US" dirty="0"/>
              <a:t>several of these different lambdas!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nrIterations</a:t>
            </a:r>
            <a:r>
              <a:rPr lang="en-US" dirty="0"/>
              <a:t> can be fixed to a few 100, e.g. 300 to 500. You may want to </a:t>
            </a:r>
            <a:br>
              <a:rPr lang="en-US" dirty="0"/>
            </a:br>
            <a:r>
              <a:rPr lang="en-US" dirty="0"/>
              <a:t>study the effect of the number of iterations to get a feeling when to stop (or</a:t>
            </a:r>
            <a:br>
              <a:rPr lang="en-US" dirty="0"/>
            </a:br>
            <a:r>
              <a:rPr lang="en-US" dirty="0"/>
              <a:t>optionally think about a convergence check!)</a:t>
            </a:r>
          </a:p>
        </p:txBody>
      </p:sp>
    </p:spTree>
    <p:extLst>
      <p:ext uri="{BB962C8B-B14F-4D97-AF65-F5344CB8AC3E}">
        <p14:creationId xmlns:p14="http://schemas.microsoft.com/office/powerpoint/2010/main" val="19069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Sheet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45057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ROF Denoising: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Apply an Otsu Threshold (ITK filter) to get dark regions, 128 bins are a </a:t>
            </a:r>
            <a:br>
              <a:rPr lang="en-US" dirty="0"/>
            </a:br>
            <a:r>
              <a:rPr lang="en-US" dirty="0"/>
              <a:t>reasonable bin size for the histogram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Use Shape Labeling (i.e. Connected Component Analysis) to find the </a:t>
            </a:r>
            <a:br>
              <a:rPr lang="en-US" dirty="0"/>
            </a:br>
            <a:r>
              <a:rPr lang="en-US" dirty="0"/>
              <a:t>connected components in the </a:t>
            </a:r>
            <a:r>
              <a:rPr lang="en-US" dirty="0" err="1"/>
              <a:t>thresholded</a:t>
            </a:r>
            <a:r>
              <a:rPr lang="en-US" dirty="0"/>
              <a:t> segmentation image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Choose the lung according to labeled shape sizes (the background is the </a:t>
            </a:r>
            <a:br>
              <a:rPr lang="en-US" dirty="0"/>
            </a:br>
            <a:r>
              <a:rPr lang="en-US" dirty="0"/>
              <a:t>largest dark region)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Optionally: Refine the lung segmentation by region growing with the ITK, to</a:t>
            </a:r>
            <a:br>
              <a:rPr lang="en-US" dirty="0"/>
            </a:br>
            <a:r>
              <a:rPr lang="en-US" dirty="0"/>
              <a:t>fill some gaps near the diaphragm for example (don’t forget to describe it in </a:t>
            </a:r>
            <a:br>
              <a:rPr lang="en-US" dirty="0"/>
            </a:br>
            <a:r>
              <a:rPr lang="en-US" dirty="0"/>
              <a:t>your report). For </a:t>
            </a:r>
            <a:r>
              <a:rPr lang="en-US" b="1" dirty="0"/>
              <a:t>full marks</a:t>
            </a:r>
            <a:r>
              <a:rPr lang="en-US" dirty="0"/>
              <a:t>, the region growing is required!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0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Sheet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759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how the result of lung segmentation should look like, you can visualize it if </a:t>
            </a:r>
            <a:br>
              <a:rPr lang="en-US" dirty="0"/>
            </a:br>
            <a:r>
              <a:rPr lang="en-US" dirty="0"/>
              <a:t>you write the segmentation as a binary image (datatype can be uint8 or uint16)</a:t>
            </a:r>
            <a:br>
              <a:rPr lang="en-US" dirty="0"/>
            </a:br>
            <a:r>
              <a:rPr lang="en-US" dirty="0"/>
              <a:t>and if you open it as a segmentation in ITK-Snap (this overlays the segmentation)</a:t>
            </a:r>
          </a:p>
        </p:txBody>
      </p:sp>
      <p:pic>
        <p:nvPicPr>
          <p:cNvPr id="15" name="Grafik 3">
            <a:extLst>
              <a:ext uri="{FF2B5EF4-FFF2-40B4-BE49-F238E27FC236}">
                <a16:creationId xmlns:a16="http://schemas.microsoft.com/office/drawing/2014/main" id="{7CBA11C0-EA58-45FE-9AFC-91AF97D3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45" y="2676568"/>
            <a:ext cx="6845455" cy="4047611"/>
          </a:xfrm>
          <a:prstGeom prst="rect">
            <a:avLst/>
          </a:prstGeom>
        </p:spPr>
      </p:pic>
      <p:sp>
        <p:nvSpPr>
          <p:cNvPr id="16" name="Line 19">
            <a:extLst>
              <a:ext uri="{FF2B5EF4-FFF2-40B4-BE49-F238E27FC236}">
                <a16:creationId xmlns:a16="http://schemas.microsoft.com/office/drawing/2014/main" id="{4F353715-9ABF-43C9-9A55-2369D57482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5829299"/>
            <a:ext cx="3905250" cy="771525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87010-C7D3-4F73-96B7-3B48A6A94B6E}"/>
              </a:ext>
            </a:extLst>
          </p:cNvPr>
          <p:cNvSpPr txBox="1"/>
          <p:nvPr/>
        </p:nvSpPr>
        <p:spPr>
          <a:xfrm>
            <a:off x="180975" y="5091088"/>
            <a:ext cx="2441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solidFill>
                  <a:srgbClr val="FF0000"/>
                </a:solidFill>
              </a:rPr>
              <a:t>use this button</a:t>
            </a:r>
            <a:br>
              <a:rPr lang="de-DE" sz="1800" dirty="0">
                <a:solidFill>
                  <a:srgbClr val="FF0000"/>
                </a:solidFill>
              </a:rPr>
            </a:br>
            <a:r>
              <a:rPr lang="de-DE" sz="1800" dirty="0">
                <a:solidFill>
                  <a:srgbClr val="FF0000"/>
                </a:solidFill>
              </a:rPr>
              <a:t>to create 3d rendering</a:t>
            </a:r>
            <a:br>
              <a:rPr lang="de-DE" sz="1800" dirty="0">
                <a:solidFill>
                  <a:srgbClr val="FF0000"/>
                </a:solidFill>
              </a:rPr>
            </a:br>
            <a:r>
              <a:rPr lang="de-DE" sz="1800" dirty="0">
                <a:solidFill>
                  <a:srgbClr val="FF0000"/>
                </a:solidFill>
              </a:rPr>
              <a:t>of segmentation</a:t>
            </a:r>
            <a:endParaRPr lang="en-AT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7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Exercise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10111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tx1"/>
                </a:solidFill>
              </a:rPr>
              <a:t>Our overall aim for the KU is to extract the lung and pulmonary vessel structures </a:t>
            </a:r>
            <a:br>
              <a:rPr lang="en-US" sz="2400" b="0" dirty="0">
                <a:solidFill>
                  <a:schemeClr val="tx1"/>
                </a:solidFill>
              </a:rPr>
            </a:br>
            <a:r>
              <a:rPr lang="en-US" sz="2400" b="0" dirty="0">
                <a:solidFill>
                  <a:schemeClr val="tx1"/>
                </a:solidFill>
              </a:rPr>
              <a:t>from a 3D CT volume</a:t>
            </a:r>
            <a:endParaRPr lang="en-US" sz="2400" b="0" baseline="0" dirty="0">
              <a:solidFill>
                <a:schemeClr val="tx1"/>
              </a:solidFill>
            </a:endParaRPr>
          </a:p>
          <a:p>
            <a:endParaRPr lang="en-US" sz="2400" b="0" baseline="0" dirty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</a:pPr>
            <a:endParaRPr lang="en-US" sz="2400" b="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48" descr="pilot08_MaskAiwayVesselsHeart2">
            <a:extLst>
              <a:ext uri="{FF2B5EF4-FFF2-40B4-BE49-F238E27FC236}">
                <a16:creationId xmlns:a16="http://schemas.microsoft.com/office/drawing/2014/main" id="{8048E4F6-9B85-402C-A02F-85027694A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4811" r="24692" b="10152"/>
          <a:stretch>
            <a:fillRect/>
          </a:stretch>
        </p:blipFill>
        <p:spPr bwMode="auto">
          <a:xfrm>
            <a:off x="6855211" y="1681348"/>
            <a:ext cx="4224444" cy="4224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79E0CC-8E13-4427-A962-ED9BBC5BB9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50" t="4910" r="570" b="9167"/>
          <a:stretch/>
        </p:blipFill>
        <p:spPr>
          <a:xfrm>
            <a:off x="360046" y="2553384"/>
            <a:ext cx="4819650" cy="2762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520F5E-AFC6-4415-9466-3D86195AC386}"/>
              </a:ext>
            </a:extLst>
          </p:cNvPr>
          <p:cNvSpPr txBox="1"/>
          <p:nvPr/>
        </p:nvSpPr>
        <p:spPr>
          <a:xfrm>
            <a:off x="107060" y="5560367"/>
            <a:ext cx="5996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3D CT volume in </a:t>
            </a:r>
            <a:r>
              <a:rPr lang="de-DE" b="1" i="1" dirty="0"/>
              <a:t>MetaImage</a:t>
            </a:r>
            <a:r>
              <a:rPr lang="de-DE" dirty="0"/>
              <a:t> (mhd) format</a:t>
            </a:r>
            <a:endParaRPr lang="en-AT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0887567-69DC-4C5C-BF92-46828F3C9DC7}"/>
              </a:ext>
            </a:extLst>
          </p:cNvPr>
          <p:cNvSpPr/>
          <p:nvPr/>
        </p:nvSpPr>
        <p:spPr>
          <a:xfrm>
            <a:off x="5667326" y="3610207"/>
            <a:ext cx="1083061" cy="649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1080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468204" cy="615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Software</a:t>
            </a:r>
            <a:r>
              <a:rPr lang="en-US" sz="2400" b="0" dirty="0">
                <a:solidFill>
                  <a:schemeClr val="tx1"/>
                </a:solidFill>
              </a:rPr>
              <a:t>: Python or C++ (each team can choose)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baseline="0" dirty="0"/>
              <a:t>Python is the preferred language, since it is simpler to program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However, in C++ it is easier to get the code to </a:t>
            </a:r>
            <a:r>
              <a:rPr lang="en-US" dirty="0"/>
              <a:t>run fast!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b="0" baseline="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a simple Python template code in the </a:t>
            </a:r>
            <a:r>
              <a:rPr lang="en-US" dirty="0" err="1"/>
              <a:t>github</a:t>
            </a:r>
            <a:r>
              <a:rPr lang="en-US" dirty="0"/>
              <a:t> repository with the material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b="0" baseline="0" dirty="0">
                <a:solidFill>
                  <a:schemeClr val="tx1"/>
                </a:solidFill>
              </a:rPr>
              <a:t>If you want to work with C++, please get in touch with me, and I will provide </a:t>
            </a:r>
            <a:br>
              <a:rPr lang="en-US" b="0" baseline="0" dirty="0">
                <a:solidFill>
                  <a:schemeClr val="tx1"/>
                </a:solidFill>
              </a:rPr>
            </a:br>
            <a:r>
              <a:rPr lang="en-US" b="0" baseline="0" dirty="0">
                <a:solidFill>
                  <a:schemeClr val="tx1"/>
                </a:solidFill>
              </a:rPr>
              <a:t>some extra code and information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baseline="0" dirty="0">
                <a:solidFill>
                  <a:schemeClr val="tx1"/>
                </a:solidFill>
              </a:rPr>
              <a:t>KU related questions can be asked after our block lectures, or by </a:t>
            </a:r>
            <a:r>
              <a:rPr lang="en-US" b="0" baseline="0" dirty="0" err="1">
                <a:solidFill>
                  <a:schemeClr val="tx1"/>
                </a:solidFill>
              </a:rPr>
              <a:t>EMail</a:t>
            </a:r>
            <a:r>
              <a:rPr lang="en-US" b="0" baseline="0" dirty="0">
                <a:solidFill>
                  <a:schemeClr val="tx1"/>
                </a:solidFill>
              </a:rPr>
              <a:t>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If there is interest, I may consider to schedule a weekly office hour </a:t>
            </a:r>
            <a:br>
              <a:rPr lang="en-US" dirty="0"/>
            </a:br>
            <a:r>
              <a:rPr lang="en-US" dirty="0"/>
              <a:t>(which I could already start in the first week of January, if required)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baseline="0" dirty="0">
                <a:solidFill>
                  <a:schemeClr val="tx1"/>
                </a:solidFill>
              </a:rPr>
              <a:t>Of course, plagiarism is not allowed and will be checked!</a:t>
            </a:r>
          </a:p>
          <a:p>
            <a:endParaRPr lang="en-US" sz="2400" b="0" baseline="0" dirty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</a:pPr>
            <a:endParaRPr lang="en-US" sz="2400" b="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80964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KU will be organized in </a:t>
            </a:r>
            <a:r>
              <a:rPr lang="en-US" b="1" dirty="0"/>
              <a:t>groups of 2 students</a:t>
            </a:r>
            <a:r>
              <a:rPr lang="en-US" dirty="0"/>
              <a:t>, please form teams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will be 2 sheets of tasks, first we will perform a lung segmentation (this</a:t>
            </a:r>
            <a:br>
              <a:rPr lang="en-US" dirty="0"/>
            </a:br>
            <a:r>
              <a:rPr lang="en-US" dirty="0"/>
              <a:t>sheet), and later we will do the enhancement of the vascular structures (Sheet 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sheet, the group hands in the source code and a written PDF document</a:t>
            </a:r>
            <a:br>
              <a:rPr lang="en-US" dirty="0"/>
            </a:br>
            <a:r>
              <a:rPr lang="en-US" dirty="0"/>
              <a:t>(word or anything else than pdf will not be assessed!)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Content of PDF: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Task Description (keep it short, just enough to give a reader some </a:t>
            </a:r>
            <a:br>
              <a:rPr lang="en-US" dirty="0"/>
            </a:br>
            <a:r>
              <a:rPr lang="en-US" dirty="0"/>
              <a:t>context, you may want to refer to lecture notes)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Input and Output Images (if applicable), if you tried it on additional images</a:t>
            </a:r>
            <a:br>
              <a:rPr lang="en-US" dirty="0"/>
            </a:br>
            <a:r>
              <a:rPr lang="en-US" dirty="0"/>
              <a:t>that you find on the web, describe those!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Description of the algorithms (again keep it restricted, but give an </a:t>
            </a:r>
            <a:br>
              <a:rPr lang="en-US" dirty="0"/>
            </a:br>
            <a:r>
              <a:rPr lang="en-US" dirty="0"/>
              <a:t>overview what you implemented)</a:t>
            </a:r>
          </a:p>
          <a:p>
            <a:pPr marL="1562070" lvl="2" indent="-342900">
              <a:buFont typeface="Arial" panose="020B0604020202020204" pitchFamily="34" charset="0"/>
              <a:buChar char="•"/>
            </a:pPr>
            <a:r>
              <a:rPr lang="en-US" dirty="0"/>
              <a:t>The outcome of the required experiments, what did you learn?</a:t>
            </a:r>
          </a:p>
        </p:txBody>
      </p:sp>
    </p:spTree>
    <p:extLst>
      <p:ext uri="{BB962C8B-B14F-4D97-AF65-F5344CB8AC3E}">
        <p14:creationId xmlns:p14="http://schemas.microsoft.com/office/powerpoint/2010/main" val="265121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66056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 in is via </a:t>
            </a:r>
            <a:r>
              <a:rPr lang="en-US" b="1" dirty="0" err="1"/>
              <a:t>github</a:t>
            </a:r>
            <a:r>
              <a:rPr lang="en-US" dirty="0"/>
              <a:t>. Use a </a:t>
            </a:r>
            <a:r>
              <a:rPr lang="en-US" dirty="0" err="1"/>
              <a:t>github</a:t>
            </a:r>
            <a:r>
              <a:rPr lang="en-US" dirty="0"/>
              <a:t> repository with all your code, datasets and the</a:t>
            </a:r>
            <a:br>
              <a:rPr lang="en-US" dirty="0"/>
            </a:br>
            <a:r>
              <a:rPr lang="en-US" dirty="0"/>
              <a:t>pdf report and send me the git URL via </a:t>
            </a:r>
            <a:r>
              <a:rPr lang="en-US" dirty="0" err="1"/>
              <a:t>EMail</a:t>
            </a:r>
            <a:r>
              <a:rPr lang="en-US" dirty="0"/>
              <a:t> on the due date. I will clone it and </a:t>
            </a:r>
            <a:br>
              <a:rPr lang="en-US" dirty="0"/>
            </a:br>
            <a:r>
              <a:rPr lang="en-US" dirty="0"/>
              <a:t>use it for assessment </a:t>
            </a:r>
            <a:r>
              <a:rPr lang="en-US" b="1" dirty="0"/>
              <a:t>as is</a:t>
            </a:r>
            <a:r>
              <a:rPr lang="en-US" dirty="0"/>
              <a:t>. Note that your code has to run out of the box </a:t>
            </a:r>
            <a:br>
              <a:rPr lang="en-US" dirty="0"/>
            </a:br>
            <a:r>
              <a:rPr lang="en-US" dirty="0"/>
              <a:t>(including Python dependencies in the requirements.txt file, if you have additional </a:t>
            </a:r>
            <a:br>
              <a:rPr lang="en-US" dirty="0"/>
            </a:br>
            <a:r>
              <a:rPr lang="en-US" dirty="0"/>
              <a:t>ones!). I do not want to spend time to get your code running!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hand in date for Sheet 1 is: </a:t>
            </a:r>
            <a:r>
              <a:rPr lang="en-US" b="1" dirty="0"/>
              <a:t>Wednesday, 18.01.2023, 23:59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download Python template code and the CT volume from this public </a:t>
            </a:r>
            <a:br>
              <a:rPr lang="en-US" dirty="0"/>
            </a:br>
            <a:r>
              <a:rPr lang="en-US" dirty="0"/>
              <a:t>(but read only) </a:t>
            </a:r>
            <a:r>
              <a:rPr lang="en-US" dirty="0" err="1"/>
              <a:t>github</a:t>
            </a:r>
            <a:r>
              <a:rPr lang="en-US" dirty="0"/>
              <a:t> repository: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https://github.com/martinurschler/MIA2022_KU_Template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You may want to clone it, and then push your changes to your own repository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Github</a:t>
            </a:r>
            <a:r>
              <a:rPr lang="en-US" dirty="0"/>
              <a:t> Issues for comments, requests or if you find a bug</a:t>
            </a:r>
          </a:p>
        </p:txBody>
      </p:sp>
    </p:spTree>
    <p:extLst>
      <p:ext uri="{BB962C8B-B14F-4D97-AF65-F5344CB8AC3E}">
        <p14:creationId xmlns:p14="http://schemas.microsoft.com/office/powerpoint/2010/main" val="93830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2299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Python and the ITK toolkit via the </a:t>
            </a:r>
            <a:r>
              <a:rPr lang="en-US" dirty="0" err="1"/>
              <a:t>SimpleITK</a:t>
            </a:r>
            <a:r>
              <a:rPr lang="en-US" dirty="0"/>
              <a:t> package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If you want to use C++ instead, have a look at the </a:t>
            </a:r>
            <a:r>
              <a:rPr lang="en-US" dirty="0" err="1"/>
              <a:t>cmake</a:t>
            </a:r>
            <a:r>
              <a:rPr lang="en-US" dirty="0"/>
              <a:t> system</a:t>
            </a:r>
            <a:br>
              <a:rPr lang="en-US" dirty="0"/>
            </a:br>
            <a:r>
              <a:rPr lang="en-US" dirty="0">
                <a:hlinkClick r:id="rId2"/>
              </a:rPr>
              <a:t>www.cmake.org</a:t>
            </a:r>
            <a:r>
              <a:rPr lang="en-US" dirty="0"/>
              <a:t> for creating platform independent </a:t>
            </a:r>
            <a:r>
              <a:rPr lang="en-US" dirty="0" err="1"/>
              <a:t>makefiles</a:t>
            </a:r>
            <a:r>
              <a:rPr lang="en-US" dirty="0"/>
              <a:t>, and you also</a:t>
            </a:r>
            <a:br>
              <a:rPr lang="en-US" dirty="0"/>
            </a:br>
            <a:r>
              <a:rPr lang="en-US" dirty="0"/>
              <a:t>have to install ITK from </a:t>
            </a:r>
            <a:r>
              <a:rPr lang="en-US" dirty="0">
                <a:hlinkClick r:id="rId3"/>
              </a:rPr>
              <a:t>www.itk.org</a:t>
            </a:r>
            <a:r>
              <a:rPr lang="en-US" dirty="0"/>
              <a:t>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ITK is a powerful library for image segmentation, processing and registration, </a:t>
            </a:r>
            <a:br>
              <a:rPr lang="en-US" dirty="0"/>
            </a:br>
            <a:r>
              <a:rPr lang="en-US" dirty="0"/>
              <a:t>written itself in C++, but providing Python wrappers (e.g. </a:t>
            </a:r>
            <a:r>
              <a:rPr lang="en-US" dirty="0" err="1"/>
              <a:t>SimpleITK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a look at the documentation for </a:t>
            </a:r>
            <a:r>
              <a:rPr lang="en-US" dirty="0" err="1"/>
              <a:t>SimpleITK</a:t>
            </a:r>
            <a:r>
              <a:rPr lang="en-US" dirty="0"/>
              <a:t> first (</a:t>
            </a:r>
            <a:r>
              <a:rPr lang="en-US" dirty="0">
                <a:hlinkClick r:id="rId4"/>
              </a:rPr>
              <a:t>https://simpleitk.org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491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Organization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13054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Another important tool to use </a:t>
            </a:r>
            <a:r>
              <a:rPr lang="en-US" b="1" dirty="0"/>
              <a:t>is ITK-Snap </a:t>
            </a:r>
            <a:r>
              <a:rPr lang="en-US" dirty="0"/>
              <a:t>for visualizing 3D volumes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You can use other tools as well, but this one is simple to learn and comes</a:t>
            </a:r>
            <a:br>
              <a:rPr lang="en-US" dirty="0"/>
            </a:br>
            <a:r>
              <a:rPr lang="en-US" dirty="0"/>
              <a:t>from the developers of ITK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Install ITK-Snap from </a:t>
            </a:r>
            <a:r>
              <a:rPr lang="en-US" dirty="0">
                <a:hlinkClick r:id="rId2"/>
              </a:rPr>
              <a:t>www.itksnap.org</a:t>
            </a:r>
            <a:r>
              <a:rPr lang="en-US" dirty="0"/>
              <a:t>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You can open our sample CT volume </a:t>
            </a:r>
            <a:br>
              <a:rPr lang="en-US" dirty="0"/>
            </a:br>
            <a:r>
              <a:rPr lang="en-US" dirty="0"/>
              <a:t>(see path ‘data’ in code template) and</a:t>
            </a:r>
            <a:br>
              <a:rPr lang="en-US" dirty="0"/>
            </a:br>
            <a:r>
              <a:rPr lang="en-US" dirty="0"/>
              <a:t>inspect axial, sagittal and coronal </a:t>
            </a:r>
            <a:br>
              <a:rPr lang="en-US" dirty="0"/>
            </a:br>
            <a:r>
              <a:rPr lang="en-US" dirty="0"/>
              <a:t>views of the 3D volume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dirty="0"/>
              <a:t>Important: Study ‘Image Information’</a:t>
            </a:r>
            <a:br>
              <a:rPr lang="en-US" dirty="0"/>
            </a:br>
            <a:r>
              <a:rPr lang="en-US" dirty="0"/>
              <a:t>and ‘Image Contrast’ under ‘Tools’,</a:t>
            </a:r>
            <a:br>
              <a:rPr lang="en-US" dirty="0"/>
            </a:br>
            <a:r>
              <a:rPr lang="en-US" dirty="0"/>
              <a:t>the latter can be used for </a:t>
            </a:r>
            <a:r>
              <a:rPr lang="en-US" b="1" dirty="0"/>
              <a:t>different</a:t>
            </a:r>
            <a:br>
              <a:rPr lang="en-US" b="1" dirty="0"/>
            </a:br>
            <a:r>
              <a:rPr lang="en-US" b="1" dirty="0" err="1"/>
              <a:t>greyvalue</a:t>
            </a:r>
            <a:r>
              <a:rPr lang="en-US" b="1" dirty="0"/>
              <a:t> mappings </a:t>
            </a:r>
            <a:r>
              <a:rPr lang="en-US" dirty="0"/>
              <a:t>to focus on </a:t>
            </a:r>
            <a:br>
              <a:rPr lang="en-US" dirty="0"/>
            </a:br>
            <a:r>
              <a:rPr lang="en-US" dirty="0"/>
              <a:t>vessels, soft tissue or bones (Short-</a:t>
            </a:r>
            <a:br>
              <a:rPr lang="en-US" dirty="0"/>
            </a:br>
            <a:r>
              <a:rPr lang="en-US" dirty="0"/>
              <a:t>cut ‘Ctrl-I’)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 descr="screenshot.8.png">
            <a:extLst>
              <a:ext uri="{FF2B5EF4-FFF2-40B4-BE49-F238E27FC236}">
                <a16:creationId xmlns:a16="http://schemas.microsoft.com/office/drawing/2014/main" id="{225AE815-A3F9-4DFA-A1BC-29023EE62E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2618" y="2233389"/>
            <a:ext cx="5040560" cy="42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5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Sheet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61205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aim is to enhance vessel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first task is to restrict computation of </a:t>
            </a:r>
            <a:br>
              <a:rPr lang="en-US" dirty="0"/>
            </a:br>
            <a:r>
              <a:rPr lang="en-US" dirty="0"/>
              <a:t>vessel structures solely to the lung!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we need a </a:t>
            </a:r>
            <a:r>
              <a:rPr lang="en-US" b="1" dirty="0"/>
              <a:t>lung segmentation</a:t>
            </a:r>
            <a:r>
              <a:rPr lang="en-US" dirty="0"/>
              <a:t>!</a:t>
            </a:r>
          </a:p>
        </p:txBody>
      </p:sp>
      <p:pic>
        <p:nvPicPr>
          <p:cNvPr id="5" name="lungvessels">
            <a:hlinkClick r:id="" action="ppaction://media"/>
            <a:extLst>
              <a:ext uri="{FF2B5EF4-FFF2-40B4-BE49-F238E27FC236}">
                <a16:creationId xmlns:a16="http://schemas.microsoft.com/office/drawing/2014/main" id="{A7EB1593-500D-4465-B8BA-E01771CB4F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813" t="5906" r="13622" b="8455"/>
          <a:stretch/>
        </p:blipFill>
        <p:spPr>
          <a:xfrm>
            <a:off x="6710422" y="1068122"/>
            <a:ext cx="5481578" cy="4721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57C1E-0A3D-4463-979D-CD9CDB209CCD}"/>
              </a:ext>
            </a:extLst>
          </p:cNvPr>
          <p:cNvSpPr txBox="1"/>
          <p:nvPr/>
        </p:nvSpPr>
        <p:spPr>
          <a:xfrm>
            <a:off x="8967328" y="5691013"/>
            <a:ext cx="96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52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 Sheet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9A1-BBCB-4A48-9F21-B333A878E51C}"/>
              </a:ext>
            </a:extLst>
          </p:cNvPr>
          <p:cNvSpPr txBox="1"/>
          <p:nvPr/>
        </p:nvSpPr>
        <p:spPr>
          <a:xfrm>
            <a:off x="548640" y="1199693"/>
            <a:ext cx="116349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Lung Mask Extraction from CT Volumes Using our ROF Denoising </a:t>
            </a:r>
            <a:br>
              <a:rPr lang="en-US" dirty="0"/>
            </a:br>
            <a:r>
              <a:rPr lang="en-US" dirty="0"/>
              <a:t>from the Lecture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input volume is called ‘VESSEL12_05_256.mhd’ and is stored in </a:t>
            </a:r>
            <a:r>
              <a:rPr lang="en-US" dirty="0" err="1"/>
              <a:t>MetaImage</a:t>
            </a:r>
            <a:br>
              <a:rPr lang="en-US" dirty="0"/>
            </a:br>
            <a:r>
              <a:rPr lang="en-US" dirty="0"/>
              <a:t>format (the volumetric image format defined by ITK), it has a size of 256x256x256</a:t>
            </a:r>
          </a:p>
        </p:txBody>
      </p:sp>
      <p:pic>
        <p:nvPicPr>
          <p:cNvPr id="7" name="Picture 6" descr="screenshot.3.png">
            <a:extLst>
              <a:ext uri="{FF2B5EF4-FFF2-40B4-BE49-F238E27FC236}">
                <a16:creationId xmlns:a16="http://schemas.microsoft.com/office/drawing/2014/main" id="{F7075DC8-4B32-49E1-A116-88E1B674406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5901" y="3719316"/>
            <a:ext cx="2954979" cy="2850044"/>
          </a:xfrm>
          <a:prstGeom prst="rect">
            <a:avLst/>
          </a:prstGeom>
        </p:spPr>
      </p:pic>
      <p:pic>
        <p:nvPicPr>
          <p:cNvPr id="8" name="Picture 7" descr="screenshot.4.png">
            <a:extLst>
              <a:ext uri="{FF2B5EF4-FFF2-40B4-BE49-F238E27FC236}">
                <a16:creationId xmlns:a16="http://schemas.microsoft.com/office/drawing/2014/main" id="{07B1D170-6A4A-40D2-83A9-A8D6193C3AA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6241" y="3719316"/>
            <a:ext cx="2955073" cy="2846554"/>
          </a:xfrm>
          <a:prstGeom prst="rect">
            <a:avLst/>
          </a:prstGeom>
        </p:spPr>
      </p:pic>
      <p:pic>
        <p:nvPicPr>
          <p:cNvPr id="9" name="Picture 8" descr="screenshot.5.png">
            <a:extLst>
              <a:ext uri="{FF2B5EF4-FFF2-40B4-BE49-F238E27FC236}">
                <a16:creationId xmlns:a16="http://schemas.microsoft.com/office/drawing/2014/main" id="{00393919-4CC7-420C-88FF-68871966C3D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8219" y="3719316"/>
            <a:ext cx="2955187" cy="2842330"/>
          </a:xfrm>
          <a:prstGeom prst="rect">
            <a:avLst/>
          </a:prstGeom>
        </p:spPr>
      </p:pic>
      <p:sp>
        <p:nvSpPr>
          <p:cNvPr id="10" name="Line 19">
            <a:extLst>
              <a:ext uri="{FF2B5EF4-FFF2-40B4-BE49-F238E27FC236}">
                <a16:creationId xmlns:a16="http://schemas.microsoft.com/office/drawing/2014/main" id="{8FB7E8BF-0B90-4AF0-B87E-7FC23E1D2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1206" y="3473016"/>
            <a:ext cx="576064" cy="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de-DE"/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2AEC192D-89AA-4689-9CAD-AB0E20841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7550" y="3473016"/>
            <a:ext cx="576064" cy="0"/>
          </a:xfrm>
          <a:prstGeom prst="line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triangle" w="lg" len="lg"/>
          </a:ln>
          <a:effectLst/>
        </p:spPr>
        <p:txBody>
          <a:bodyPr wrap="none"/>
          <a:lstStyle/>
          <a:p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A4E22-3940-4646-AA56-CCB2B8BFA7D3}"/>
              </a:ext>
            </a:extLst>
          </p:cNvPr>
          <p:cNvSpPr txBox="1"/>
          <p:nvPr/>
        </p:nvSpPr>
        <p:spPr>
          <a:xfrm>
            <a:off x="2497030" y="325699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46A1C-0068-4624-AEE2-6ACAB931AA32}"/>
              </a:ext>
            </a:extLst>
          </p:cNvPr>
          <p:cNvSpPr txBox="1"/>
          <p:nvPr/>
        </p:nvSpPr>
        <p:spPr>
          <a:xfrm>
            <a:off x="5161326" y="3256992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Denoised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3C3547-FB6B-4BFD-8BAC-9A5F6DFA5CA2}"/>
              </a:ext>
            </a:extLst>
          </p:cNvPr>
          <p:cNvSpPr txBox="1"/>
          <p:nvPr/>
        </p:nvSpPr>
        <p:spPr>
          <a:xfrm>
            <a:off x="8041646" y="325699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Lung Mask</a:t>
            </a:r>
          </a:p>
        </p:txBody>
      </p:sp>
    </p:spTree>
    <p:extLst>
      <p:ext uri="{BB962C8B-B14F-4D97-AF65-F5344CB8AC3E}">
        <p14:creationId xmlns:p14="http://schemas.microsoft.com/office/powerpoint/2010/main" val="29611669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a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</Words>
  <Application>Microsoft Office PowerPoint</Application>
  <PresentationFormat>Widescreen</PresentationFormat>
  <Paragraphs>84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Lucida Grande</vt:lpstr>
      <vt:lpstr>Wingdings</vt:lpstr>
      <vt:lpstr>Custom Design</vt:lpstr>
      <vt:lpstr>Tamplate</vt:lpstr>
      <vt:lpstr>1_Custom Design</vt:lpstr>
      <vt:lpstr>PowerPoint Presentation</vt:lpstr>
      <vt:lpstr>KU Exercise </vt:lpstr>
      <vt:lpstr>KU Organization</vt:lpstr>
      <vt:lpstr>KU Organization</vt:lpstr>
      <vt:lpstr>KU Organization</vt:lpstr>
      <vt:lpstr>KU Organization</vt:lpstr>
      <vt:lpstr>KU Organization</vt:lpstr>
      <vt:lpstr>KU Sheet 1</vt:lpstr>
      <vt:lpstr>KU Sheet 1</vt:lpstr>
      <vt:lpstr>KU Sheet 1</vt:lpstr>
      <vt:lpstr>KU Sheet 1</vt:lpstr>
      <vt:lpstr>KU Sheet 1</vt:lpstr>
    </vt:vector>
  </TitlesOfParts>
  <Company>TUG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</dc:creator>
  <cp:lastModifiedBy>Martin Urschler</cp:lastModifiedBy>
  <cp:revision>509</cp:revision>
  <dcterms:created xsi:type="dcterms:W3CDTF">2015-08-27T14:41:22Z</dcterms:created>
  <dcterms:modified xsi:type="dcterms:W3CDTF">2022-12-23T13:17:23Z</dcterms:modified>
</cp:coreProperties>
</file>